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wdp" ContentType="image/vnd.ms-photo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  <p:sldMasterId r:id="rId3"/>
  </p:sldMasterIdLst>
  <p:notesMasterIdLst>
    <p:notesMasterId r:id="rId33"/>
  </p:notesMasterIdLst>
  <p:sldIdLst>
    <p:sldId id="355" r:id="rId4"/>
    <p:sldId id="267" r:id="rId5"/>
    <p:sldId id="260" r:id="rId6"/>
    <p:sldId id="261" r:id="rId7"/>
    <p:sldId id="262" r:id="rId8"/>
    <p:sldId id="268" r:id="rId9"/>
    <p:sldId id="346" r:id="rId10"/>
    <p:sldId id="269" r:id="rId11"/>
    <p:sldId id="278" r:id="rId12"/>
    <p:sldId id="350" r:id="rId13"/>
    <p:sldId id="282" r:id="rId14"/>
    <p:sldId id="351" r:id="rId15"/>
    <p:sldId id="348" r:id="rId16"/>
    <p:sldId id="272" r:id="rId17"/>
    <p:sldId id="352" r:id="rId18"/>
    <p:sldId id="347" r:id="rId19"/>
    <p:sldId id="273" r:id="rId20"/>
    <p:sldId id="353" r:id="rId21"/>
    <p:sldId id="291" r:id="rId22"/>
    <p:sldId id="354" r:id="rId23"/>
    <p:sldId id="306" r:id="rId24"/>
    <p:sldId id="308" r:id="rId25"/>
    <p:sldId id="313" r:id="rId26"/>
    <p:sldId id="316" r:id="rId27"/>
    <p:sldId id="356" r:id="rId28"/>
    <p:sldId id="332" r:id="rId29"/>
    <p:sldId id="333" r:id="rId30"/>
    <p:sldId id="300" r:id="rId31"/>
    <p:sldId id="34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68" autoAdjust="0"/>
    <p:restoredTop sz="94708" autoAdjust="0"/>
  </p:normalViewPr>
  <p:slideViewPr>
    <p:cSldViewPr>
      <p:cViewPr>
        <p:scale>
          <a:sx n="80" d="100"/>
          <a:sy n="80" d="100"/>
        </p:scale>
        <p:origin x="-2240" y="-1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F0399-DED8-412E-A0A6-C3FD97113761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2C55-93F7-4672-AF24-B87B2556D5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33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ECE2-55CE-4617-836C-F7A33C557A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ECE2-55CE-4617-836C-F7A33C557A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ECE2-55CE-4617-836C-F7A33C557A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2C55-93F7-4672-AF24-B87B2556D5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58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2C55-93F7-4672-AF24-B87B2556D5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89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ECE2-55CE-4617-836C-F7A33C557AF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ECE2-55CE-4617-836C-F7A33C557A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>
            <a:lvl1pPr>
              <a:defRPr b="1" i="0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50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852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>
            <a:lvl1pPr>
              <a:defRPr b="1" i="0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57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553216"/>
            <a:ext cx="9144000" cy="563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90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cap="none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06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04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937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87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0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87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65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4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924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026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852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>
            <a:lvl1pPr>
              <a:defRPr b="1" i="0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502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480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758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334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06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299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7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758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914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90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89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85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3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0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29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76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91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9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4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14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2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533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0"/>
            <a:ext cx="0" cy="678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4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cap="small" baseline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SzPct val="75000"/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7D5C-2AD7-4131-83B5-02C384671E1C}" type="datetimeFigureOut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E19B-2837-467F-89E0-2051F833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4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Relationship Id="rId3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7765"/>
            <a:ext cx="370574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Professional Development Day</a:t>
            </a:r>
            <a:br>
              <a:rPr lang="en-US" sz="3600" dirty="0" smtClean="0"/>
            </a:br>
            <a:r>
              <a:rPr lang="en-US" sz="3600" dirty="0" smtClean="0"/>
              <a:t>August 19, 2011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49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267200"/>
            <a:ext cx="838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  <a:br>
              <a:rPr lang="en-US" sz="3600" dirty="0" smtClean="0">
                <a:solidFill>
                  <a:srgbClr val="008000"/>
                </a:solidFill>
              </a:rPr>
            </a:br>
            <a:endParaRPr lang="en-US" sz="3600" dirty="0">
              <a:solidFill>
                <a:srgbClr val="00800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	One person at a time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	Set the </a:t>
            </a:r>
            <a:r>
              <a:rPr lang="en-US" sz="3200" b="1" dirty="0" smtClean="0">
                <a:solidFill>
                  <a:srgbClr val="0070C0"/>
                </a:solidFill>
              </a:rPr>
              <a:t>Timer</a:t>
            </a:r>
            <a:r>
              <a:rPr lang="en-US" sz="3200" dirty="0" smtClean="0">
                <a:solidFill>
                  <a:srgbClr val="0070C0"/>
                </a:solidFill>
              </a:rPr>
              <a:t> &amp; try the different options </a:t>
            </a:r>
          </a:p>
          <a:p>
            <a:pPr algn="ctr"/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635" y="1828800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51046" y="5521507"/>
            <a:ext cx="838200" cy="2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77" y="6019800"/>
            <a:ext cx="871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5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05400" cy="762000"/>
          </a:xfrm>
        </p:spPr>
        <p:txBody>
          <a:bodyPr/>
          <a:lstStyle/>
          <a:p>
            <a:pPr algn="r"/>
            <a:r>
              <a:rPr lang="en-US" dirty="0" smtClean="0"/>
              <a:t>Poll Options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1600200"/>
            <a:ext cx="76200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6684" y="636106"/>
            <a:ext cx="8229600" cy="6172200"/>
            <a:chOff x="4581321" y="2228850"/>
            <a:chExt cx="4412211" cy="3984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2899" b="-1"/>
            <a:stretch/>
          </p:blipFill>
          <p:spPr bwMode="auto">
            <a:xfrm>
              <a:off x="6651969" y="4088940"/>
              <a:ext cx="2341563" cy="2124159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321" y="2228850"/>
              <a:ext cx="2055813" cy="240030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443649" cy="4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9600"/>
            <a:ext cx="6096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84" y="3581400"/>
            <a:ext cx="3834476" cy="3027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44958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</a:p>
          <a:p>
            <a:pPr algn="ctr"/>
            <a:endParaRPr lang="en-US" sz="3600" dirty="0" smtClean="0">
              <a:solidFill>
                <a:srgbClr val="008000"/>
              </a:solidFill>
            </a:endParaRPr>
          </a:p>
          <a:p>
            <a:pPr lvl="2"/>
            <a:r>
              <a:rPr lang="en-US" sz="3600" dirty="0" smtClean="0">
                <a:solidFill>
                  <a:srgbClr val="0070C0"/>
                </a:solidFill>
              </a:rPr>
              <a:t>One person create a </a:t>
            </a:r>
            <a:r>
              <a:rPr lang="en-US" sz="3600" b="1" dirty="0" smtClean="0">
                <a:solidFill>
                  <a:srgbClr val="0070C0"/>
                </a:solidFill>
              </a:rPr>
              <a:t>Poll</a:t>
            </a:r>
          </a:p>
          <a:p>
            <a:pPr lvl="2"/>
            <a:r>
              <a:rPr lang="en-US" sz="3600" dirty="0" smtClean="0">
                <a:solidFill>
                  <a:srgbClr val="0070C0"/>
                </a:solidFill>
              </a:rPr>
              <a:t>Everyone respond to the </a:t>
            </a:r>
            <a:r>
              <a:rPr lang="en-US" sz="3600" b="1" dirty="0" smtClean="0">
                <a:solidFill>
                  <a:srgbClr val="0070C0"/>
                </a:solidFill>
              </a:rPr>
              <a:t>Poll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51522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399" y="63246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0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94" y="76200"/>
            <a:ext cx="8229600" cy="609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Create a Poll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84907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One person create a poll about this image.</a:t>
            </a:r>
          </a:p>
          <a:p>
            <a:pPr marL="0" indent="0">
              <a:buNone/>
            </a:pPr>
            <a:r>
              <a:rPr lang="en-US" sz="2800" b="1" dirty="0" smtClean="0"/>
              <a:t>Everyone else respond to the poll!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842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cs typeface="Arial" pitchFamily="34" charset="0"/>
              </a:rPr>
              <a:t>Whiteboard Tools  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1868-E43E-46D3-97E3-9A49198D7620}" type="datetime1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72207" y="1098192"/>
            <a:ext cx="4213645" cy="4542162"/>
            <a:chOff x="0" y="1447800"/>
            <a:chExt cx="4495800" cy="4773776"/>
          </a:xfrm>
        </p:grpSpPr>
        <p:sp>
          <p:nvSpPr>
            <p:cNvPr id="38" name="TextBox 37"/>
            <p:cNvSpPr txBox="1"/>
            <p:nvPr/>
          </p:nvSpPr>
          <p:spPr>
            <a:xfrm>
              <a:off x="29671" y="1702178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Select - Deselect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211835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Pen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67000" y="2438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Text  – defined area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57" y="2838695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Open ellipses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160" y="34429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Straight Li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ne 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" y="3719899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Import images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315" y="4094156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Screen capture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857" y="5759911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Import PowerPoint or Image Files 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43200" y="16002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Eraser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19812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Highlighter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400" y="243840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Text – continuous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43200" y="2864994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Closed ellipses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16227" y="34429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Pointer options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43200" y="3719899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Clip art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43200" y="5848531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Insert a blank screen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274" y="1447800"/>
              <a:ext cx="891770" cy="47280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675" y="1340228"/>
            <a:ext cx="5075325" cy="53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7171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4958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  <a:br>
              <a:rPr lang="en-US" sz="3600" dirty="0" smtClean="0">
                <a:solidFill>
                  <a:srgbClr val="008000"/>
                </a:solidFill>
              </a:rPr>
            </a:br>
            <a:endParaRPr lang="en-US" sz="3600" dirty="0" smtClean="0">
              <a:solidFill>
                <a:srgbClr val="008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          Everyone: Use the </a:t>
            </a:r>
            <a:r>
              <a:rPr lang="en-US" sz="2800" b="1" dirty="0" smtClean="0">
                <a:solidFill>
                  <a:srgbClr val="0070C0"/>
                </a:solidFill>
              </a:rPr>
              <a:t>Text Tool </a:t>
            </a:r>
            <a:r>
              <a:rPr lang="en-US" sz="2800" dirty="0" smtClean="0">
                <a:solidFill>
                  <a:srgbClr val="0070C0"/>
                </a:solidFill>
              </a:rPr>
              <a:t>to enter your name   in box that fits you!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0613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2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414247"/>
              </p:ext>
            </p:extLst>
          </p:nvPr>
        </p:nvGraphicFramePr>
        <p:xfrm>
          <a:off x="228600" y="457200"/>
          <a:ext cx="87630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154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C:\Users\3cmedia7\AppData\Local\Microsoft\Windows\Temporary Internet Files\Content.IE5\CRDB5HPH\MC9004362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507" y="5127729"/>
            <a:ext cx="757815" cy="726239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545" y="2116045"/>
            <a:ext cx="6048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324" y="728973"/>
            <a:ext cx="715813" cy="73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082263"/>
            <a:ext cx="719095" cy="63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9127" y="715400"/>
            <a:ext cx="671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5329" y="3639436"/>
            <a:ext cx="565865" cy="5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8752" y="3619079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762" y="5128277"/>
            <a:ext cx="835375" cy="8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329" y="5096001"/>
            <a:ext cx="708822" cy="55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691" y="838229"/>
            <a:ext cx="800285" cy="55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27" y="734982"/>
            <a:ext cx="760026" cy="76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289" y="3585517"/>
            <a:ext cx="677002" cy="45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1000"/>
            <a:ext cx="684008" cy="68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15" y="2039762"/>
            <a:ext cx="647707" cy="68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15" y="3664396"/>
            <a:ext cx="770818" cy="7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545" y="5123989"/>
            <a:ext cx="685095" cy="4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370" y="2133600"/>
            <a:ext cx="706160" cy="70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29" y="5098662"/>
            <a:ext cx="650737" cy="65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671" y="3639436"/>
            <a:ext cx="688584" cy="68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862" y="211050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2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Load Files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696200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7150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2000" dirty="0" smtClean="0"/>
              <a:t> </a:t>
            </a:r>
            <a:endParaRPr lang="en-US" sz="2000" cap="none" dirty="0" smtClean="0"/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000" cap="none" dirty="0" smtClean="0"/>
              <a:t> </a:t>
            </a:r>
            <a:r>
              <a:rPr lang="en-US" sz="2400" cap="none" dirty="0" smtClean="0"/>
              <a:t>PowerPoint and Open Office slides</a:t>
            </a:r>
            <a:br>
              <a:rPr lang="en-US" sz="2400" cap="none" dirty="0" smtClean="0"/>
            </a:br>
            <a:endParaRPr lang="en-US" sz="2400" cap="none" dirty="0" smtClean="0"/>
          </a:p>
          <a:p>
            <a:pPr mar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400" cap="none" dirty="0" smtClean="0"/>
              <a:t> Image Files </a:t>
            </a:r>
            <a:r>
              <a:rPr lang="en-US" sz="2400" dirty="0"/>
              <a:t>*.bmp, *.gif, *.jpg, *.jpeg, *.</a:t>
            </a:r>
            <a:r>
              <a:rPr lang="en-US" sz="2400" dirty="0" err="1"/>
              <a:t>png</a:t>
            </a:r>
            <a:r>
              <a:rPr lang="en-US" sz="2400" dirty="0"/>
              <a:t>, and *.</a:t>
            </a:r>
            <a:r>
              <a:rPr lang="en-US" sz="2400" dirty="0" err="1" smtClean="0"/>
              <a:t>tif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400" cap="none" dirty="0" smtClean="0"/>
              <a:t> 10 MB maximum</a:t>
            </a:r>
            <a:br>
              <a:rPr lang="en-US" sz="2400" cap="none" dirty="0" smtClean="0"/>
            </a:br>
            <a:endParaRPr lang="en-US" sz="2400" cap="none" dirty="0" smtClean="0"/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cap="none" dirty="0" smtClean="0"/>
              <a:t>lose files to start </a:t>
            </a:r>
            <a:br>
              <a:rPr lang="en-US" sz="2400" cap="none" dirty="0" smtClean="0"/>
            </a:br>
            <a:endParaRPr lang="en-US" sz="2400" cap="none" dirty="0" smtClean="0"/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400" cap="none" dirty="0" smtClean="0"/>
              <a:t> Click          on the </a:t>
            </a:r>
            <a:r>
              <a:rPr lang="en-US" sz="2400" b="1" cap="none" dirty="0" smtClean="0"/>
              <a:t>Whiteboard Toolbar</a:t>
            </a:r>
          </a:p>
          <a:p>
            <a:pPr marL="0" lvl="0" indent="0">
              <a:spcBef>
                <a:spcPts val="0"/>
              </a:spcBef>
              <a:buSzPct val="125000"/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r>
              <a:rPr lang="en-US" sz="2400" cap="none" dirty="0" smtClean="0"/>
              <a:t>  Keep all default settings and follow the prompts…</a:t>
            </a:r>
          </a:p>
          <a:p>
            <a:pPr marL="0" lvl="0" indent="0">
              <a:spcBef>
                <a:spcPts val="0"/>
              </a:spcBef>
              <a:buSzPct val="125000"/>
              <a:buBlip>
                <a:blip r:embed="rId2"/>
              </a:buBlip>
            </a:pPr>
            <a:endParaRPr lang="en-US" sz="2400" cap="none" dirty="0" smtClean="0"/>
          </a:p>
          <a:p>
            <a:pPr marL="0" lvl="0" indent="0">
              <a:spcBef>
                <a:spcPts val="0"/>
              </a:spcBef>
              <a:buSzPct val="125000"/>
              <a:buNone/>
            </a:pPr>
            <a:r>
              <a:rPr lang="en-US" sz="2400" cap="none" dirty="0" smtClean="0"/>
              <a:t>   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351129" cy="3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94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34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  <a:br>
              <a:rPr lang="en-US" sz="3600" dirty="0" smtClean="0">
                <a:solidFill>
                  <a:srgbClr val="008000"/>
                </a:solidFill>
              </a:rPr>
            </a:b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        One person at a time, </a:t>
            </a:r>
            <a:r>
              <a:rPr lang="en-US" sz="3600" b="1" dirty="0" smtClean="0">
                <a:solidFill>
                  <a:srgbClr val="0070C0"/>
                </a:solidFill>
              </a:rPr>
              <a:t>Load </a:t>
            </a:r>
            <a:r>
              <a:rPr lang="en-US" sz="3600" dirty="0" smtClean="0">
                <a:solidFill>
                  <a:srgbClr val="0070C0"/>
                </a:solidFill>
              </a:rPr>
              <a:t>the PPT file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        “Housekeeping Slides”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4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cs typeface="Arial" pitchFamily="34" charset="0"/>
              </a:rPr>
              <a:t>File Transfer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8686"/>
            <a:ext cx="8229600" cy="3306763"/>
          </a:xfrm>
        </p:spPr>
        <p:txBody>
          <a:bodyPr/>
          <a:lstStyle/>
          <a:p>
            <a:pPr marL="457200" lvl="1" indent="0">
              <a:buNone/>
            </a:pPr>
            <a:endParaRPr lang="en-US" sz="1400" cap="none" dirty="0" smtClean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307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985704"/>
            <a:ext cx="8536464" cy="5529642"/>
            <a:chOff x="304800" y="985704"/>
            <a:chExt cx="8536464" cy="552964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599"/>
              <a:ext cx="8392810" cy="5524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53400" y="985704"/>
              <a:ext cx="687864" cy="2290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              </a:t>
              </a:r>
              <a:endParaRPr lang="en-US" dirty="0"/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73" y="1371600"/>
            <a:ext cx="382587" cy="4032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96200" y="5715000"/>
            <a:ext cx="801132" cy="304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8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59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Why Use CCC Confer?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061179"/>
              </p:ext>
            </p:extLst>
          </p:nvPr>
        </p:nvGraphicFramePr>
        <p:xfrm>
          <a:off x="457200" y="914400"/>
          <a:ext cx="84582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</a:t>
                      </a:r>
                      <a:r>
                        <a:rPr lang="en-US" baseline="0" dirty="0" smtClean="0"/>
                        <a:t> Meetings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CCC Confer Meetings</a:t>
                      </a:r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 time &amp; commute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anywhere</a:t>
                      </a:r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No cost</a:t>
                      </a:r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r>
                        <a:rPr lang="en-US" baseline="0" dirty="0" smtClean="0"/>
                        <a:t> to 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your phone &amp; computer </a:t>
                      </a:r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Share, interact, teach,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Share</a:t>
                      </a:r>
                      <a:r>
                        <a:rPr lang="en-US" baseline="0" dirty="0" smtClean="0"/>
                        <a:t>, interact</a:t>
                      </a:r>
                      <a:r>
                        <a:rPr lang="en-US" dirty="0" smtClean="0"/>
                        <a:t>, teach, learn </a:t>
                      </a:r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Leave the meeting…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Record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meeting &amp; review later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8090"/>
            <a:ext cx="3733800" cy="24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s2.mm.bing.net/images/thumbnail.aspx?q=971921434161&amp;id=2dbeebe4913f9d023d535cac2cfc195a&amp;url=http%3a%2f%2fwww.unco.edu%2fnhs%2fStudent%2520Council%2fNHS-SC_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8090"/>
            <a:ext cx="3946588" cy="24074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34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  <a:br>
              <a:rPr lang="en-US" sz="3600" dirty="0" smtClean="0">
                <a:solidFill>
                  <a:srgbClr val="008000"/>
                </a:solidFill>
              </a:rPr>
            </a:b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         One person at a time, </a:t>
            </a:r>
            <a:r>
              <a:rPr lang="en-US" sz="3600" b="1" dirty="0" smtClean="0">
                <a:solidFill>
                  <a:srgbClr val="0070C0"/>
                </a:solidFill>
              </a:rPr>
              <a:t>File Transfer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         </a:t>
            </a:r>
            <a:r>
              <a:rPr lang="en-US" sz="3600" dirty="0" smtClean="0">
                <a:solidFill>
                  <a:srgbClr val="0070C0"/>
                </a:solidFill>
              </a:rPr>
              <a:t>“ CCC Confer Good Ideas”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802" y="2133600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3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VOIP 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9925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39"/>
          <a:stretch/>
        </p:blipFill>
        <p:spPr bwMode="auto">
          <a:xfrm>
            <a:off x="2122149" y="1524000"/>
            <a:ext cx="6492171" cy="191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745" y="3886200"/>
            <a:ext cx="6632857" cy="226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331" y="914400"/>
            <a:ext cx="1601414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133600"/>
            <a:ext cx="3810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4953000"/>
            <a:ext cx="914400" cy="990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617810" cy="637034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cs typeface="Arial" pitchFamily="34" charset="0"/>
              </a:rPr>
              <a:t> Text Chat 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C65F-0B6D-49E8-8D38-E8D2850798E2}" type="datetime1">
              <a:rPr lang="en-US" smtClean="0"/>
              <a:pPr/>
              <a:t>8/16/11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24400" y="1981200"/>
            <a:ext cx="609600" cy="234835"/>
          </a:xfrm>
          <a:prstGeom prst="rect">
            <a:avLst/>
          </a:prstGeom>
          <a:solidFill>
            <a:srgbClr val="00B050">
              <a:alpha val="26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5334952"/>
            <a:ext cx="503055" cy="288575"/>
          </a:xfrm>
          <a:prstGeom prst="rect">
            <a:avLst/>
          </a:prstGeom>
          <a:solidFill>
            <a:srgbClr val="00B050">
              <a:alpha val="26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868970"/>
            <a:ext cx="8033043" cy="5723867"/>
            <a:chOff x="447086" y="1118090"/>
            <a:chExt cx="7138757" cy="5723867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86" y="1118090"/>
              <a:ext cx="7138757" cy="5723867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717954" y="3281064"/>
              <a:ext cx="6091111" cy="3402604"/>
              <a:chOff x="717954" y="3281064"/>
              <a:chExt cx="6091111" cy="340260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69142" y="3281064"/>
                <a:ext cx="1313404" cy="307777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Arial" pitchFamily="34" charset="0"/>
                  </a:rPr>
                  <a:t>Public message</a:t>
                </a:r>
                <a:endParaRPr lang="en-US" sz="14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7954" y="5903418"/>
                <a:ext cx="2740447" cy="307777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Arial" pitchFamily="34" charset="0"/>
                  </a:rPr>
                  <a:t>Enter your message and click Send</a:t>
                </a:r>
                <a:endParaRPr lang="en-US" sz="14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29429" y="6375891"/>
                <a:ext cx="1679636" cy="3077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Arial" pitchFamily="34" charset="0"/>
                  </a:rPr>
                  <a:t>Private Chat selection</a:t>
                </a:r>
                <a:endParaRPr lang="en-US" sz="14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029200" y="4546563"/>
            <a:ext cx="1532603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Private message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5087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45" y="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cs typeface="Arial" pitchFamily="34" charset="0"/>
              </a:rPr>
              <a:t>Application Sharing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B87-7FB5-42C6-ACBC-0DDC0121E406}" type="datetime1">
              <a:rPr lang="en-US" smtClean="0"/>
              <a:pPr/>
              <a:t>8/16/11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9606" y="2286000"/>
            <a:ext cx="8348906" cy="2341228"/>
            <a:chOff x="459606" y="2286000"/>
            <a:chExt cx="8348906" cy="23412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34487"/>
            <a:stretch/>
          </p:blipFill>
          <p:spPr bwMode="auto">
            <a:xfrm>
              <a:off x="459606" y="2286000"/>
              <a:ext cx="8348906" cy="2341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622406" y="3037514"/>
              <a:ext cx="381000" cy="8382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5048049"/>
            <a:ext cx="4217636" cy="990600"/>
            <a:chOff x="2438400" y="4419600"/>
            <a:chExt cx="4217636" cy="990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4419600"/>
              <a:ext cx="4217636" cy="99060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3505200" y="4419600"/>
              <a:ext cx="1042018" cy="9144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680" y="1251466"/>
            <a:ext cx="815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 smtClean="0"/>
              <a:t>Open and maximize applications before launching.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8226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194" y="30760"/>
            <a:ext cx="8229600" cy="73124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cs typeface="Arial" pitchFamily="34" charset="0"/>
              </a:rPr>
              <a:t>Choose Your Applications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669" y="822158"/>
            <a:ext cx="5410200" cy="590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76008" y="1295400"/>
            <a:ext cx="4300992" cy="5268346"/>
            <a:chOff x="2176008" y="1295400"/>
            <a:chExt cx="4300992" cy="5268346"/>
          </a:xfrm>
        </p:grpSpPr>
        <p:sp>
          <p:nvSpPr>
            <p:cNvPr id="3" name="Rectangle 2"/>
            <p:cNvSpPr/>
            <p:nvPr/>
          </p:nvSpPr>
          <p:spPr>
            <a:xfrm>
              <a:off x="2176008" y="1295400"/>
              <a:ext cx="1633991" cy="3810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0" y="6220846"/>
              <a:ext cx="685800" cy="3429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297" y="6192015"/>
            <a:ext cx="390525" cy="354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1085423"/>
            <a:ext cx="2149911" cy="646331"/>
            <a:chOff x="3341890" y="1160161"/>
            <a:chExt cx="1997511" cy="646331"/>
          </a:xfrm>
        </p:grpSpPr>
        <p:grpSp>
          <p:nvGrpSpPr>
            <p:cNvPr id="11" name="Group 10"/>
            <p:cNvGrpSpPr/>
            <p:nvPr/>
          </p:nvGrpSpPr>
          <p:grpSpPr>
            <a:xfrm>
              <a:off x="3341890" y="1160161"/>
              <a:ext cx="1997511" cy="646331"/>
              <a:chOff x="97912" y="1292827"/>
              <a:chExt cx="1997511" cy="6463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7912" y="1292827"/>
                <a:ext cx="19975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  DO NOT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check the box!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09600" y="1295400"/>
                <a:ext cx="304800" cy="3231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793688" y="1172172"/>
              <a:ext cx="424579" cy="3231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34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To your Practice Rooms</a:t>
            </a:r>
            <a:br>
              <a:rPr lang="en-US" sz="3600" dirty="0" smtClean="0">
                <a:solidFill>
                  <a:srgbClr val="008000"/>
                </a:solidFill>
              </a:rPr>
            </a:b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          </a:t>
            </a:r>
            <a:r>
              <a:rPr lang="en-US" sz="3200" dirty="0" smtClean="0">
                <a:solidFill>
                  <a:srgbClr val="0070C0"/>
                </a:solidFill>
              </a:rPr>
              <a:t>One person at a time - </a:t>
            </a:r>
            <a:r>
              <a:rPr lang="en-US" sz="3200" dirty="0" err="1" smtClean="0">
                <a:solidFill>
                  <a:srgbClr val="0070C0"/>
                </a:solidFill>
              </a:rPr>
              <a:t>AppShare</a:t>
            </a:r>
            <a:r>
              <a:rPr lang="en-US" sz="3200" dirty="0" smtClean="0">
                <a:solidFill>
                  <a:srgbClr val="0070C0"/>
                </a:solidFill>
              </a:rPr>
              <a:t> a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          file that resides on the desktop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802" y="2133600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0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09" y="5487"/>
            <a:ext cx="8229600" cy="61027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			     </a:t>
            </a:r>
            <a:br>
              <a:rPr lang="en-US" dirty="0" smtClean="0"/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smtClean="0">
                <a:cs typeface="Arial" pitchFamily="34" charset="0"/>
              </a:rPr>
              <a:t/>
            </a:r>
            <a:br>
              <a:rPr lang="en-US" sz="4900" b="1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Record: Step 1   </a:t>
            </a:r>
            <a:r>
              <a:rPr lang="en-US" sz="4900" dirty="0" smtClean="0">
                <a:cs typeface="Arial" pitchFamily="34" charset="0"/>
              </a:rPr>
              <a:t>  </a:t>
            </a:r>
            <a:r>
              <a:rPr lang="en-US" sz="4900" b="1" dirty="0" smtClean="0">
                <a:cs typeface="Arial" pitchFamily="34" charset="0"/>
              </a:rPr>
              <a:t/>
            </a:r>
            <a:br>
              <a:rPr lang="en-US" sz="4900" b="1" dirty="0" smtClean="0">
                <a:cs typeface="Arial" pitchFamily="34" charset="0"/>
              </a:rPr>
            </a:br>
            <a:r>
              <a:rPr lang="en-US" sz="4900" b="1" dirty="0" smtClean="0">
                <a:cs typeface="Arial" pitchFamily="34" charset="0"/>
              </a:rPr>
              <a:t>   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	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21DF-CCDC-445B-9837-53248F1CF146}" type="datetime1">
              <a:rPr lang="en-US" smtClean="0"/>
              <a:pPr/>
              <a:t>8/16/11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372274"/>
            <a:ext cx="8522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lang="en-US" sz="2400" dirty="0" smtClean="0">
                <a:cs typeface="Arial" pitchFamily="34" charset="0"/>
              </a:rPr>
              <a:t>Record conversation and content.</a:t>
            </a:r>
            <a:br>
              <a:rPr lang="en-US" sz="2400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Connect the </a:t>
            </a:r>
            <a:r>
              <a:rPr lang="en-US" sz="2400" b="1" dirty="0" smtClean="0">
                <a:cs typeface="Arial" pitchFamily="34" charset="0"/>
              </a:rPr>
              <a:t>Teleconference Bridge        </a:t>
            </a:r>
            <a:r>
              <a:rPr lang="en-US" sz="2400" dirty="0" smtClean="0">
                <a:cs typeface="Arial" pitchFamily="34" charset="0"/>
              </a:rPr>
              <a:t>.</a:t>
            </a:r>
            <a:br>
              <a:rPr lang="en-US" sz="2400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  <a:p>
            <a:pPr>
              <a:buSzPct val="125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</a:p>
          <a:p>
            <a:pPr>
              <a:buSzPct val="2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200000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3352800"/>
            <a:ext cx="8458200" cy="1676400"/>
            <a:chOff x="304800" y="3352800"/>
            <a:chExt cx="8458200" cy="1676400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3352800"/>
              <a:ext cx="8458200" cy="1676400"/>
              <a:chOff x="304800" y="3352800"/>
              <a:chExt cx="8458200" cy="1676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4800" y="3352800"/>
                <a:ext cx="8458200" cy="1676400"/>
                <a:chOff x="1139242" y="4182518"/>
                <a:chExt cx="6338089" cy="979915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602642" y="4876800"/>
                  <a:ext cx="838200" cy="0"/>
                </a:xfrm>
                <a:prstGeom prst="straightConnector1">
                  <a:avLst/>
                </a:prstGeom>
                <a:ln w="15875">
                  <a:solidFill>
                    <a:srgbClr val="0070C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1139242" y="4182518"/>
                  <a:ext cx="6338089" cy="979915"/>
                  <a:chOff x="971719" y="4734405"/>
                  <a:chExt cx="6338089" cy="979915"/>
                </a:xfrm>
              </p:grpSpPr>
              <p:pic>
                <p:nvPicPr>
                  <p:cNvPr id="512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9193" t="41171"/>
                  <a:stretch>
                    <a:fillRect/>
                  </a:stretch>
                </p:blipFill>
                <p:spPr bwMode="auto">
                  <a:xfrm>
                    <a:off x="4298893" y="4734405"/>
                    <a:ext cx="3010915" cy="97991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921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 l="44688"/>
                  <a:stretch/>
                </p:blipFill>
                <p:spPr bwMode="auto">
                  <a:xfrm>
                    <a:off x="971719" y="5015792"/>
                    <a:ext cx="2669987" cy="5100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5" name="Rectangle 4"/>
              <p:cNvSpPr/>
              <p:nvPr/>
            </p:nvSpPr>
            <p:spPr>
              <a:xfrm>
                <a:off x="2974206" y="3886200"/>
                <a:ext cx="533400" cy="74453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744924" y="4270466"/>
              <a:ext cx="4000430" cy="55666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6988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3762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04" y="152400"/>
            <a:ext cx="8229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cs typeface="Arial" pitchFamily="34" charset="0"/>
              </a:rPr>
              <a:t>Record Step 2:</a:t>
            </a:r>
            <a:r>
              <a:rPr lang="en-US" sz="3600" b="1" dirty="0" smtClean="0">
                <a:cs typeface="Arial" pitchFamily="34" charset="0"/>
              </a:rPr>
              <a:t>  </a:t>
            </a:r>
            <a:br>
              <a:rPr lang="en-US" sz="3600" b="1" dirty="0" smtClean="0">
                <a:cs typeface="Arial" pitchFamily="34" charset="0"/>
              </a:rPr>
            </a:br>
            <a:endParaRPr lang="en-US" sz="2400" b="1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7844-4D4E-4C8A-BF87-E74435B43B67}" type="datetime1">
              <a:rPr lang="en-US" smtClean="0"/>
              <a:pPr/>
              <a:t>8/16/11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590800"/>
            <a:ext cx="3786138" cy="400110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Start</a:t>
            </a:r>
            <a:r>
              <a:rPr lang="en-US" sz="2000" dirty="0" smtClean="0"/>
              <a:t> recorder / </a:t>
            </a:r>
            <a:r>
              <a:rPr lang="en-US" sz="2000" b="1" dirty="0" smtClean="0"/>
              <a:t>Resume</a:t>
            </a:r>
            <a:r>
              <a:rPr lang="en-US" sz="2000" dirty="0" smtClean="0"/>
              <a:t> recording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038765"/>
            <a:ext cx="3810000" cy="400110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Pause</a:t>
            </a:r>
            <a:r>
              <a:rPr lang="en-US" sz="2000" dirty="0" smtClean="0"/>
              <a:t> recording / </a:t>
            </a:r>
            <a:r>
              <a:rPr lang="en-US" sz="2000" b="1" dirty="0" smtClean="0"/>
              <a:t>Stop</a:t>
            </a:r>
            <a:r>
              <a:rPr lang="en-US" sz="2000" dirty="0" smtClean="0"/>
              <a:t> recording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7613" y="5791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Everyone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must exit the room for the recording package to complete and the archive to be available.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679" b="11075"/>
          <a:stretch/>
        </p:blipFill>
        <p:spPr bwMode="auto">
          <a:xfrm>
            <a:off x="325704" y="3166712"/>
            <a:ext cx="4089956" cy="57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173" b="11011"/>
          <a:stretch/>
        </p:blipFill>
        <p:spPr bwMode="auto">
          <a:xfrm>
            <a:off x="4800600" y="3166712"/>
            <a:ext cx="4119858" cy="5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613" y="1143000"/>
            <a:ext cx="82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dirty="0" smtClean="0"/>
              <a:t>Start recording when ready.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72967" y="3083199"/>
            <a:ext cx="533400" cy="7445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068781"/>
            <a:ext cx="533400" cy="7445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52035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76200"/>
            <a:ext cx="5425423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/>
              <a:t> Webcam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1FC1-4AD2-424A-9540-345380C8A7B5}" type="datetime1">
              <a:rPr lang="en-US" smtClean="0"/>
              <a:pPr/>
              <a:t>8/16/11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034" y="1610915"/>
            <a:ext cx="6248400" cy="311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19129"/>
            <a:ext cx="2667000" cy="38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0552"/>
            <a:ext cx="1842434" cy="159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53300" y="1586050"/>
            <a:ext cx="419100" cy="4713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2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…</a:t>
            </a:r>
            <a:r>
              <a:rPr lang="en-US" i="1" cap="none" dirty="0" smtClean="0">
                <a:latin typeface="Calibri" pitchFamily="34" charset="0"/>
                <a:cs typeface="Calibri" pitchFamily="34" charset="0"/>
              </a:rPr>
              <a:t>and now Irene!</a:t>
            </a:r>
            <a:endParaRPr lang="en-US" i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Palacious, Ir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57400"/>
            <a:ext cx="22755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0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1FC1-4AD2-424A-9540-345380C8A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6144399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800" y="25167"/>
            <a:ext cx="323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cap="small" dirty="0" smtClean="0">
                <a:solidFill>
                  <a:prstClr val="black"/>
                </a:solidFill>
              </a:rPr>
              <a:t>Register</a:t>
            </a:r>
            <a:endParaRPr lang="en-US" sz="4000" b="1" cap="small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560" y="733053"/>
            <a:ext cx="5106644" cy="59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04" r="4652" b="17956"/>
          <a:stretch/>
        </p:blipFill>
        <p:spPr bwMode="auto">
          <a:xfrm>
            <a:off x="309344" y="1285613"/>
            <a:ext cx="3138532" cy="298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970" y="2596224"/>
            <a:ext cx="169440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970" y="3385708"/>
            <a:ext cx="16954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53293" y="5562600"/>
            <a:ext cx="1504507" cy="76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64560" y="1143000"/>
            <a:ext cx="1668818" cy="685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7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Using </a:t>
            </a:r>
            <a:r>
              <a:rPr lang="en-US" sz="4000" b="1" i="1" dirty="0" err="1" smtClean="0"/>
              <a:t>MyConfer</a:t>
            </a:r>
            <a:endParaRPr lang="en-US" sz="40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1FC1-4AD2-424A-9540-345380C8A7B5}" type="datetime1">
              <a:rPr lang="en-US" smtClean="0"/>
              <a:pPr/>
              <a:t>8/16/11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6773"/>
            <a:ext cx="3146687" cy="468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86600" y="3276600"/>
            <a:ext cx="501396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943" t="19266" r="1823"/>
          <a:stretch/>
        </p:blipFill>
        <p:spPr bwMode="auto">
          <a:xfrm>
            <a:off x="3652396" y="2418125"/>
            <a:ext cx="5314710" cy="123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229600" y="2819400"/>
            <a:ext cx="685800" cy="76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4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82296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>Scheduling Options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1000" y="1581993"/>
            <a:ext cx="8686800" cy="51816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1800" cap="none" dirty="0" smtClean="0"/>
              <a:t>Request Form Field: </a:t>
            </a:r>
          </a:p>
          <a:p>
            <a:pPr marL="0" indent="0">
              <a:buSzPct val="100000"/>
              <a:buNone/>
            </a:pPr>
            <a:r>
              <a:rPr lang="en-US" sz="1800" cap="none" dirty="0" smtClean="0"/>
              <a:t>	</a:t>
            </a:r>
            <a:br>
              <a:rPr lang="en-US" sz="1800" cap="none" dirty="0" smtClean="0"/>
            </a:br>
            <a:endParaRPr lang="en-US" sz="1800" cap="none" dirty="0" smtClean="0"/>
          </a:p>
          <a:p>
            <a:pPr marL="0" indent="0">
              <a:buSzPct val="100000"/>
              <a:buNone/>
            </a:pPr>
            <a:r>
              <a:rPr lang="en-US" sz="1800" cap="none" dirty="0" smtClean="0"/>
              <a:t/>
            </a:r>
            <a:br>
              <a:rPr lang="en-US" sz="1800" cap="none" dirty="0" smtClean="0"/>
            </a:br>
            <a:endParaRPr lang="en-US" sz="1800" b="1" cap="none" dirty="0" smtClean="0"/>
          </a:p>
          <a:p>
            <a:pPr lvl="1">
              <a:buSzPct val="100000"/>
            </a:pPr>
            <a:r>
              <a:rPr lang="en-US" sz="1800" b="1" cap="none" dirty="0" smtClean="0"/>
              <a:t>Closed Caption</a:t>
            </a:r>
            <a:r>
              <a:rPr lang="en-US" sz="1800" cap="none" dirty="0" smtClean="0"/>
              <a:t> offered for</a:t>
            </a:r>
            <a:r>
              <a:rPr lang="en-US" sz="1800" dirty="0" smtClean="0"/>
              <a:t> for:</a:t>
            </a:r>
            <a:endParaRPr lang="en-US" sz="1800" cap="none" dirty="0" smtClean="0"/>
          </a:p>
          <a:p>
            <a:pPr lvl="1">
              <a:buSzPct val="100000"/>
            </a:pPr>
            <a:endParaRPr lang="en-US" sz="1800" dirty="0" smtClean="0"/>
          </a:p>
          <a:p>
            <a:pPr marL="457200" lvl="1" indent="0">
              <a:buSzPct val="100000"/>
              <a:buNone/>
            </a:pPr>
            <a:endParaRPr lang="en-US" sz="1800" cap="none" dirty="0" smtClean="0"/>
          </a:p>
          <a:p>
            <a:pPr lvl="1">
              <a:buSzPct val="100000"/>
            </a:pPr>
            <a:endParaRPr lang="en-US" sz="1800" b="1" cap="none" dirty="0" smtClean="0"/>
          </a:p>
          <a:p>
            <a:pPr lvl="1">
              <a:buSzPct val="100000"/>
            </a:pPr>
            <a:endParaRPr lang="en-US" sz="1800" b="1" dirty="0"/>
          </a:p>
          <a:p>
            <a:pPr lvl="1">
              <a:buSzPct val="100000"/>
            </a:pPr>
            <a:r>
              <a:rPr lang="en-US" sz="1800" b="1" cap="none" dirty="0" smtClean="0"/>
              <a:t>Recurring Meeting </a:t>
            </a:r>
            <a:r>
              <a:rPr lang="en-US" sz="1800" cap="none" dirty="0" smtClean="0"/>
              <a:t>offered for:</a:t>
            </a:r>
          </a:p>
          <a:p>
            <a:pPr lvl="1">
              <a:buSzPct val="100000"/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49A0-4A71-445E-B1B7-9E452418B54B}" type="datetime1">
              <a:rPr lang="en-US" smtClean="0"/>
              <a:pPr/>
              <a:t>8/16/11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439" y="3550920"/>
            <a:ext cx="568491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615439" y="5278812"/>
            <a:ext cx="5556530" cy="731520"/>
            <a:chOff x="1905001" y="5675888"/>
            <a:chExt cx="3472832" cy="457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25649"/>
            <a:stretch/>
          </p:blipFill>
          <p:spPr bwMode="auto">
            <a:xfrm>
              <a:off x="1905001" y="5675888"/>
              <a:ext cx="264272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725" y="5767328"/>
              <a:ext cx="830108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855" y="1752600"/>
            <a:ext cx="2446117" cy="1005840"/>
          </a:xfrm>
          <a:prstGeom prst="rect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7504" y="2133600"/>
            <a:ext cx="18161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60972" y="2639218"/>
            <a:ext cx="6588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022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907" y="0"/>
            <a:ext cx="5715000" cy="762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cs typeface="Arial" pitchFamily="34" charset="0"/>
              </a:rPr>
              <a:t> </a:t>
            </a:r>
            <a:r>
              <a:rPr lang="en-US" sz="3600" b="1" dirty="0" smtClean="0">
                <a:cs typeface="Arial" pitchFamily="34" charset="0"/>
              </a:rPr>
              <a:t>Communication Tools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35B8-8A95-46E9-ABC6-3272F735B4C4}" type="datetime1">
              <a:rPr lang="en-US" smtClean="0"/>
              <a:pPr/>
              <a:t>8/16/11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dgustafson\AppData\Local\Microsoft\Windows\Temporary Internet Files\Content.IE5\20H60OUW\MP9003088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003" y="1840684"/>
            <a:ext cx="2053937" cy="221854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213" name="Picture 21" descr="C:\Users\dgustafson\AppData\Local\Microsoft\Windows\Temporary Internet Files\Content.IE5\20H60OUW\MP90017892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663" t="16280" b="11615"/>
          <a:stretch/>
        </p:blipFill>
        <p:spPr bwMode="auto">
          <a:xfrm>
            <a:off x="533400" y="1893234"/>
            <a:ext cx="2632443" cy="216599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97226" y="4244116"/>
            <a:ext cx="234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Toll-free conference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6414" y="4244116"/>
            <a:ext cx="184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3209" y="424411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Text chat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269"/>
          <a:stretch/>
        </p:blipFill>
        <p:spPr bwMode="auto">
          <a:xfrm>
            <a:off x="3724014" y="1828800"/>
            <a:ext cx="2150744" cy="22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2910841" y="4343400"/>
            <a:ext cx="898207" cy="170765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5765002" y="4343400"/>
            <a:ext cx="898207" cy="170765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242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838200"/>
          </a:xfrm>
        </p:spPr>
        <p:txBody>
          <a:bodyPr/>
          <a:lstStyle/>
          <a:p>
            <a:pPr algn="r"/>
            <a:r>
              <a:rPr lang="en-US" dirty="0" smtClean="0"/>
              <a:t>Everybody Log in!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7656"/>
            <a:ext cx="8545122" cy="345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53799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0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This is the Room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10B9-C737-44FD-94FA-8E0CE08FBA89}" type="datetime1">
              <a:rPr lang="en-US" smtClean="0"/>
              <a:pPr/>
              <a:t>8/16/11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4FAA-6A56-4BF5-BDB2-34C4BDB1FD2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3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737" y="1387048"/>
            <a:ext cx="6455422" cy="484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527301"/>
            <a:ext cx="1676400" cy="33855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Whiteboard Tools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8038" y="4615934"/>
            <a:ext cx="3299121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Whiteboard &amp; Content Display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013" y="2706365"/>
            <a:ext cx="3124200" cy="33855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Participants &amp; Feature Permissions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3343" y="4800600"/>
            <a:ext cx="1290113" cy="369332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Text Chat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8398" y="5562600"/>
            <a:ext cx="1752600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VOIP Controls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5992" y="6223666"/>
            <a:ext cx="1828800" cy="33855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Recording Controls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1447800"/>
            <a:ext cx="2209800" cy="33855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Text &amp; Icon Menus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7794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Timer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14705"/>
            <a:ext cx="4811306" cy="52880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337436" cy="33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1676400"/>
            <a:ext cx="685800" cy="304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3758731"/>
            <a:ext cx="838200" cy="3560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4876800"/>
            <a:ext cx="838200" cy="304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3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OPEN" val="0"/>
</p:tagLst>
</file>

<file path=ppt/theme/theme1.xml><?xml version="1.0" encoding="utf-8"?>
<a:theme xmlns:a="http://schemas.openxmlformats.org/drawingml/2006/main" name="2011 Confer Template - line bor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1 CCC Conf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Confer Template - line borders</Template>
  <TotalTime>733</TotalTime>
  <Words>523</Words>
  <Application>Microsoft Office PowerPoint</Application>
  <PresentationFormat>On-screen Show (4:3)</PresentationFormat>
  <Paragraphs>147</Paragraphs>
  <Slides>29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2011 Confer Template - line borders</vt:lpstr>
      <vt:lpstr>2011 CCC Confer</vt:lpstr>
      <vt:lpstr>2_Presentation2</vt:lpstr>
      <vt:lpstr>Professional Development Day August 19, 2011</vt:lpstr>
      <vt:lpstr>Why Use CCC Confer? </vt:lpstr>
      <vt:lpstr>Slide 3</vt:lpstr>
      <vt:lpstr>Using MyConfer</vt:lpstr>
      <vt:lpstr>  Scheduling Options </vt:lpstr>
      <vt:lpstr> Communication Tools</vt:lpstr>
      <vt:lpstr>Everybody Log in!</vt:lpstr>
      <vt:lpstr>This is the Room </vt:lpstr>
      <vt:lpstr>Timer</vt:lpstr>
      <vt:lpstr>Slide 10</vt:lpstr>
      <vt:lpstr>Poll Options</vt:lpstr>
      <vt:lpstr>Slide 12</vt:lpstr>
      <vt:lpstr>Create a Poll   </vt:lpstr>
      <vt:lpstr>Whiteboard Tools  </vt:lpstr>
      <vt:lpstr>Slide 15</vt:lpstr>
      <vt:lpstr>Slide 16</vt:lpstr>
      <vt:lpstr>Load Files</vt:lpstr>
      <vt:lpstr>Slide 18</vt:lpstr>
      <vt:lpstr>File Transfer</vt:lpstr>
      <vt:lpstr>Slide 20</vt:lpstr>
      <vt:lpstr>VOIP Communication</vt:lpstr>
      <vt:lpstr> Text Chat </vt:lpstr>
      <vt:lpstr>Application Sharing</vt:lpstr>
      <vt:lpstr>Choose Your Applications</vt:lpstr>
      <vt:lpstr>Slide 25</vt:lpstr>
      <vt:lpstr>           Record: Step 1                 </vt:lpstr>
      <vt:lpstr>Record Step 2:   </vt:lpstr>
      <vt:lpstr> Webcam</vt:lpstr>
      <vt:lpstr>…and now Irene!</vt:lpstr>
    </vt:vector>
  </TitlesOfParts>
  <Company>Palomar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MPICT 2011 CCC Confer - Moodle</dc:title>
  <dc:creator>ISImage</dc:creator>
  <cp:lastModifiedBy>antonio Palacios</cp:lastModifiedBy>
  <cp:revision>116</cp:revision>
  <cp:lastPrinted>2011-06-08T16:32:39Z</cp:lastPrinted>
  <dcterms:created xsi:type="dcterms:W3CDTF">2011-08-17T03:53:22Z</dcterms:created>
  <dcterms:modified xsi:type="dcterms:W3CDTF">2011-08-17T04:00:14Z</dcterms:modified>
</cp:coreProperties>
</file>